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4"/>
  </p:sldMasterIdLst>
  <p:notesMasterIdLst>
    <p:notesMasterId r:id="rId16"/>
  </p:notesMasterIdLst>
  <p:sldIdLst>
    <p:sldId id="4198" r:id="rId5"/>
    <p:sldId id="4044" r:id="rId6"/>
    <p:sldId id="4278" r:id="rId7"/>
    <p:sldId id="4058" r:id="rId8"/>
    <p:sldId id="4052" r:id="rId9"/>
    <p:sldId id="4061" r:id="rId10"/>
    <p:sldId id="4059" r:id="rId11"/>
    <p:sldId id="4060" r:id="rId12"/>
    <p:sldId id="4053" r:id="rId13"/>
    <p:sldId id="4063" r:id="rId14"/>
    <p:sldId id="4054" r:id="rId15"/>
  </p:sldIdLst>
  <p:sldSz cx="18288000" cy="10287000"/>
  <p:notesSz cx="6858000" cy="9144000"/>
  <p:embeddedFontLst>
    <p:embeddedFont>
      <p:font typeface="Avenir Next Demi Bold" panose="020B050302020202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bold r:id="rId26"/>
      <p:italic r:id="rId27"/>
      <p:boldItalic r:id="rId28"/>
    </p:embeddedFont>
    <p:embeddedFont>
      <p:font typeface="Roboto Bold" panose="02000000000000000000" pitchFamily="2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isabeth DaSilva" initials="ED" lastIdx="1" clrIdx="0">
    <p:extLst>
      <p:ext uri="{19B8F6BF-5375-455C-9EA6-DF929625EA0E}">
        <p15:presenceInfo xmlns:p15="http://schemas.microsoft.com/office/powerpoint/2012/main" userId="Elisabeth DaSil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BF95"/>
    <a:srgbClr val="DF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26" autoAdjust="0"/>
  </p:normalViewPr>
  <p:slideViewPr>
    <p:cSldViewPr>
      <p:cViewPr varScale="1">
        <p:scale>
          <a:sx n="80" d="100"/>
          <a:sy n="80" d="100"/>
        </p:scale>
        <p:origin x="86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213142-56F4-4EF4-A122-74F90912B460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7583D-F0EE-44D5-990C-645B03609F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120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6258CD-3339-4834-B55B-7A20BF3A9FE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029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1CFEB-D0F3-4B69-BECE-D34C47D5A429}" type="datetime1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73A7C-DABD-4073-B77E-6E0E376AF4BB}" type="datetime1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40BBA0-AE44-47F4-B966-14B4A9E22EDE}" type="datetime1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15B4-79F6-4D58-ABBD-1FDBD65E6EF3}" type="datetime1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F386D-209B-429F-8A3A-81E6ED33BFAE}" type="datetime1">
              <a:rPr lang="en-US" smtClean="0"/>
              <a:t>9/25/25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D025A-4457-40A4-8A74-C93E067678B1}" type="datetime1">
              <a:rPr lang="en-US" smtClean="0"/>
              <a:t>9/25/25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9502775"/>
            <a:ext cx="2133600" cy="365125"/>
          </a:xfrm>
        </p:spPr>
        <p:txBody>
          <a:bodyPr/>
          <a:lstStyle/>
          <a:p>
            <a:fld id="{E2FBFCB5-B5DE-4DD9-ABF3-1A98AA8A663A}" type="datetime1">
              <a:rPr lang="en-US" smtClean="0"/>
              <a:t>9/25/25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9502775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39200" y="9563100"/>
            <a:ext cx="571500" cy="533400"/>
          </a:xfrm>
        </p:spPr>
        <p:txBody>
          <a:bodyPr/>
          <a:lstStyle>
            <a:lvl1pPr>
              <a:defRPr sz="1400"/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9E872-B52C-42B1-B881-4B147C8B6528}" type="datetime1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A6D28-48DE-4713-9619-2361AEDF41F4}" type="datetime1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DD5B-0E06-40E8-AE90-F9EF43249A21}" type="datetime1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DC12D-8AB1-4B64-A4F6-EB412FC23C17}" type="datetime1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itre de diapositiv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diapositive</a:t>
            </a:r>
          </a:p>
        </p:txBody>
      </p:sp>
      <p:sp>
        <p:nvSpPr>
          <p:cNvPr id="150" name="Texte niveau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defTabSz="1828845"/>
            <a:lvl2pPr defTabSz="1828845"/>
            <a:lvl3pPr defTabSz="1828845"/>
            <a:lvl4pPr defTabSz="1828845"/>
            <a:lvl5pPr defTabSz="1828845"/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1" name="Sous-titre de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914401" y="1788487"/>
            <a:ext cx="16459202" cy="624461"/>
          </a:xfrm>
          <a:prstGeom prst="rect">
            <a:avLst/>
          </a:prstGeom>
        </p:spPr>
        <p:txBody>
          <a:bodyPr/>
          <a:lstStyle>
            <a:lvl1pPr marL="0" indent="0" algn="ctr" defTabSz="594389">
              <a:lnSpc>
                <a:spcPct val="100000"/>
              </a:lnSpc>
              <a:spcBef>
                <a:spcPts val="0"/>
              </a:spcBef>
              <a:buSzTx/>
              <a:buNone/>
              <a:defRPr sz="3150" spc="-75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Sous-titre de diapositive</a:t>
            </a:r>
          </a:p>
        </p:txBody>
      </p:sp>
      <p:sp>
        <p:nvSpPr>
          <p:cNvPr id="152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90648" y="9513571"/>
            <a:ext cx="306707" cy="33337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97401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38CBE2-3B8E-4A1C-8995-1B5F59509B5F}" type="datetime1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4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3593562" cy="10287000"/>
            <a:chOff x="0" y="0"/>
            <a:chExt cx="1913890" cy="54787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5478738"/>
            </a:xfrm>
            <a:custGeom>
              <a:avLst/>
              <a:gdLst/>
              <a:ahLst/>
              <a:cxnLst/>
              <a:rect l="l" t="t" r="r" b="b"/>
              <a:pathLst>
                <a:path w="1913890" h="5478738">
                  <a:moveTo>
                    <a:pt x="0" y="0"/>
                  </a:moveTo>
                  <a:lnTo>
                    <a:pt x="1913890" y="0"/>
                  </a:lnTo>
                  <a:lnTo>
                    <a:pt x="1913890" y="5478738"/>
                  </a:lnTo>
                  <a:lnTo>
                    <a:pt x="0" y="5478738"/>
                  </a:lnTo>
                  <a:close/>
                </a:path>
              </a:pathLst>
            </a:custGeom>
            <a:solidFill>
              <a:srgbClr val="61BF95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>
            <a:alphaModFix amt="19999"/>
          </a:blip>
          <a:srcRect l="38355" r="38355"/>
          <a:stretch>
            <a:fillRect/>
          </a:stretch>
        </p:blipFill>
        <p:spPr>
          <a:xfrm>
            <a:off x="0" y="0"/>
            <a:ext cx="3593562" cy="10287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4343400" y="5295900"/>
            <a:ext cx="13666468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43400" y="4475196"/>
            <a:ext cx="13868400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d’investissement en Colocation</a:t>
            </a:r>
          </a:p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5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Roboto Bold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500" b="0" i="0" u="none" strike="noStrike" kern="1200" cap="none" spc="0" normalizeH="0" baseline="0" noProof="0" dirty="0">
              <a:ln>
                <a:noFill/>
              </a:ln>
              <a:solidFill>
                <a:srgbClr val="1B1B1B"/>
              </a:solidFill>
              <a:effectLst/>
              <a:uLnTx/>
              <a:uFillTx/>
              <a:latin typeface="Roboto Bold"/>
              <a:ea typeface="+mn-ea"/>
              <a:cs typeface="+mn-cs"/>
            </a:endParaRPr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0791CB0D-46E5-4899-81AE-233692A643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/>
          <a:stretch>
            <a:fillRect/>
          </a:stretch>
        </p:blipFill>
        <p:spPr>
          <a:xfrm>
            <a:off x="17342428" y="9406201"/>
            <a:ext cx="738293" cy="71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7484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D77280-8D7A-91AE-2685-86499ACF1C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57" y="6057900"/>
            <a:ext cx="5334000" cy="4000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6C7506-2C5E-E148-22A8-679A52045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5034" y="4271963"/>
            <a:ext cx="4000500" cy="30003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AA01369-5667-6783-3E8F-AD5EBBC2B8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924" y="1563580"/>
            <a:ext cx="5334000" cy="40005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CF2684D-F1E4-6E80-12C8-C4017FA33CC7}"/>
              </a:ext>
            </a:extLst>
          </p:cNvPr>
          <p:cNvSpPr txBox="1"/>
          <p:nvPr/>
        </p:nvSpPr>
        <p:spPr>
          <a:xfrm>
            <a:off x="6035224" y="1974029"/>
            <a:ext cx="2639448" cy="6924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Immeuble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coté rue Roger Brun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5B757BC2-4EA4-DC50-0A99-D6B08084AE82}"/>
              </a:ext>
            </a:extLst>
          </p:cNvPr>
          <p:cNvSpPr txBox="1"/>
          <p:nvPr/>
        </p:nvSpPr>
        <p:spPr>
          <a:xfrm>
            <a:off x="8305800" y="7807117"/>
            <a:ext cx="2639448" cy="3847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Entrée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89A405C-9F1D-F501-B167-42EF8EAEF23D}"/>
              </a:ext>
            </a:extLst>
          </p:cNvPr>
          <p:cNvSpPr txBox="1"/>
          <p:nvPr/>
        </p:nvSpPr>
        <p:spPr>
          <a:xfrm>
            <a:off x="6035224" y="9099078"/>
            <a:ext cx="2639448" cy="6924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Immeuble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coté rue D’Isly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111334-DA99-0E8E-E5FA-9E80057EDA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5937" y="1563580"/>
            <a:ext cx="7523232" cy="59018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2D909C1-FBBD-FE56-7E4C-568056340C8D}"/>
              </a:ext>
            </a:extLst>
          </p:cNvPr>
          <p:cNvSpPr txBox="1"/>
          <p:nvPr/>
        </p:nvSpPr>
        <p:spPr>
          <a:xfrm>
            <a:off x="11345882" y="7865789"/>
            <a:ext cx="6063407" cy="3847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Emplacement entre Castellane, Baille et La Timone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sp>
        <p:nvSpPr>
          <p:cNvPr id="11" name="Flèche : bas 10">
            <a:extLst>
              <a:ext uri="{FF2B5EF4-FFF2-40B4-BE49-F238E27FC236}">
                <a16:creationId xmlns:a16="http://schemas.microsoft.com/office/drawing/2014/main" id="{35387E61-1B2B-7FF0-47D2-959043A192EA}"/>
              </a:ext>
            </a:extLst>
          </p:cNvPr>
          <p:cNvSpPr/>
          <p:nvPr/>
        </p:nvSpPr>
        <p:spPr>
          <a:xfrm rot="10216654">
            <a:off x="14697185" y="5863790"/>
            <a:ext cx="323630" cy="200279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87453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AE8B12C-C362-B8DD-47C0-7FE2679BDE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66" y="1378130"/>
            <a:ext cx="8779685" cy="658476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4F9164-A2CA-5AB8-0712-1521DBE49F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6717" y="3001708"/>
            <a:ext cx="8779683" cy="658476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5F4CD45-1D5E-6DA2-8CA6-897C761A1ED8}"/>
              </a:ext>
            </a:extLst>
          </p:cNvPr>
          <p:cNvSpPr txBox="1"/>
          <p:nvPr/>
        </p:nvSpPr>
        <p:spPr>
          <a:xfrm>
            <a:off x="315326" y="8506608"/>
            <a:ext cx="5018673" cy="118494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Salon de 22 m² + cuisine de 13 m²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= pièce à vivre de 35 m²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C06C43-4867-763C-D9C0-94C32EB42D36}"/>
              </a:ext>
            </a:extLst>
          </p:cNvPr>
          <p:cNvSpPr txBox="1"/>
          <p:nvPr/>
        </p:nvSpPr>
        <p:spPr>
          <a:xfrm>
            <a:off x="11582400" y="163830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AVANT TRAVAUX</a:t>
            </a:r>
          </a:p>
        </p:txBody>
      </p:sp>
    </p:spTree>
    <p:extLst>
      <p:ext uri="{BB962C8B-B14F-4D97-AF65-F5344CB8AC3E}">
        <p14:creationId xmlns:p14="http://schemas.microsoft.com/office/powerpoint/2010/main" val="19975510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C06C43-4867-763C-D9C0-94C32EB42D36}"/>
              </a:ext>
            </a:extLst>
          </p:cNvPr>
          <p:cNvSpPr txBox="1"/>
          <p:nvPr/>
        </p:nvSpPr>
        <p:spPr>
          <a:xfrm>
            <a:off x="11582400" y="163830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APRÈS TRAVAUX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58488E4-7155-67C0-C5E2-98509FCFF1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2" y="1485900"/>
            <a:ext cx="9196168" cy="689712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DF49C8A-5F8D-F89C-A7E5-956C3DF9CF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240" y="3626682"/>
            <a:ext cx="8127999" cy="609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2174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E0FD64-488E-F596-6B98-DB18E61BDD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2" y="1638300"/>
            <a:ext cx="10261600" cy="7696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22F88D8-9FA6-E267-80CC-6BFC3B156F2E}"/>
              </a:ext>
            </a:extLst>
          </p:cNvPr>
          <p:cNvSpPr txBox="1"/>
          <p:nvPr/>
        </p:nvSpPr>
        <p:spPr>
          <a:xfrm>
            <a:off x="12382500" y="6435490"/>
            <a:ext cx="4114800" cy="4462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Terrasse de 8 m² plein Sud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D7ACF75-6C7C-72F9-1607-1C3E54A7115C}"/>
              </a:ext>
            </a:extLst>
          </p:cNvPr>
          <p:cNvSpPr txBox="1"/>
          <p:nvPr/>
        </p:nvSpPr>
        <p:spPr>
          <a:xfrm>
            <a:off x="12725400" y="320518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AVANT TRAVAUX</a:t>
            </a:r>
          </a:p>
        </p:txBody>
      </p:sp>
    </p:spTree>
    <p:extLst>
      <p:ext uri="{BB962C8B-B14F-4D97-AF65-F5344CB8AC3E}">
        <p14:creationId xmlns:p14="http://schemas.microsoft.com/office/powerpoint/2010/main" val="38570134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C06C43-4867-763C-D9C0-94C32EB42D36}"/>
              </a:ext>
            </a:extLst>
          </p:cNvPr>
          <p:cNvSpPr txBox="1"/>
          <p:nvPr/>
        </p:nvSpPr>
        <p:spPr>
          <a:xfrm>
            <a:off x="11582400" y="163830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APRÈS TRAVAUX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2DF5998-F0FB-2886-7E1E-108885DE08E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69" y="4076700"/>
            <a:ext cx="7823200" cy="58674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946DA74-AE60-3ECA-24CC-3DB65537F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38" y="1485900"/>
            <a:ext cx="9370200" cy="702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4055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779433-BBE9-241D-58C1-748E9E0D82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2" y="1638300"/>
            <a:ext cx="10567768" cy="792582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A51FD8C-5098-F58E-55D6-9F7EBCA04F69}"/>
              </a:ext>
            </a:extLst>
          </p:cNvPr>
          <p:cNvSpPr txBox="1"/>
          <p:nvPr/>
        </p:nvSpPr>
        <p:spPr>
          <a:xfrm>
            <a:off x="12852722" y="5797034"/>
            <a:ext cx="3149278" cy="1369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Chambre de 14 m²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+ armoire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+ balcon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A726C99-EA2D-0332-0B00-56CFFAE9214A}"/>
              </a:ext>
            </a:extLst>
          </p:cNvPr>
          <p:cNvSpPr txBox="1"/>
          <p:nvPr/>
        </p:nvSpPr>
        <p:spPr>
          <a:xfrm>
            <a:off x="12877800" y="255270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AVANT TRAVAUX</a:t>
            </a:r>
          </a:p>
        </p:txBody>
      </p:sp>
    </p:spTree>
    <p:extLst>
      <p:ext uri="{BB962C8B-B14F-4D97-AF65-F5344CB8AC3E}">
        <p14:creationId xmlns:p14="http://schemas.microsoft.com/office/powerpoint/2010/main" val="337903104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C06C43-4867-763C-D9C0-94C32EB42D36}"/>
              </a:ext>
            </a:extLst>
          </p:cNvPr>
          <p:cNvSpPr txBox="1"/>
          <p:nvPr/>
        </p:nvSpPr>
        <p:spPr>
          <a:xfrm>
            <a:off x="11582400" y="163830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APRÈS TRAVAUX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E1AA52-433B-BC13-7BAC-E7A95770D0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2" y="1638299"/>
            <a:ext cx="9347196" cy="701039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80A9AA5-303E-DC39-10FA-7803AFB530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8400" y="3771900"/>
            <a:ext cx="8026399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37429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F42ABF1-C789-B464-CE18-C4F046B7E0C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884545" y="3381654"/>
            <a:ext cx="7263109" cy="54473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A9F255-F964-CED3-AC06-77B02A48C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2" y="1562098"/>
            <a:ext cx="9805768" cy="735432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64780A8F-F34B-56B4-03CC-1D8FD2B5FFCF}"/>
              </a:ext>
            </a:extLst>
          </p:cNvPr>
          <p:cNvSpPr txBox="1"/>
          <p:nvPr/>
        </p:nvSpPr>
        <p:spPr>
          <a:xfrm>
            <a:off x="9906000" y="9755989"/>
            <a:ext cx="3124200" cy="4462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Salle d’eau avec WC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65B13F0-9D69-9E96-4303-530D66A2A281}"/>
              </a:ext>
            </a:extLst>
          </p:cNvPr>
          <p:cNvSpPr txBox="1"/>
          <p:nvPr/>
        </p:nvSpPr>
        <p:spPr>
          <a:xfrm>
            <a:off x="340407" y="9290598"/>
            <a:ext cx="3581400" cy="4462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Salle de bains de 4,55 m²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31811F-286F-8542-AC2C-B49D988680B9}"/>
              </a:ext>
            </a:extLst>
          </p:cNvPr>
          <p:cNvSpPr txBox="1"/>
          <p:nvPr/>
        </p:nvSpPr>
        <p:spPr>
          <a:xfrm>
            <a:off x="12801600" y="1629616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AVANT TRAVAUX</a:t>
            </a:r>
          </a:p>
        </p:txBody>
      </p:sp>
    </p:spTree>
    <p:extLst>
      <p:ext uri="{BB962C8B-B14F-4D97-AF65-F5344CB8AC3E}">
        <p14:creationId xmlns:p14="http://schemas.microsoft.com/office/powerpoint/2010/main" val="122460789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BC06C43-4867-763C-D9C0-94C32EB42D36}"/>
              </a:ext>
            </a:extLst>
          </p:cNvPr>
          <p:cNvSpPr txBox="1"/>
          <p:nvPr/>
        </p:nvSpPr>
        <p:spPr>
          <a:xfrm>
            <a:off x="11582400" y="1638300"/>
            <a:ext cx="3429000" cy="646331"/>
          </a:xfrm>
          <a:prstGeom prst="rect">
            <a:avLst/>
          </a:prstGeom>
          <a:noFill/>
          <a:ln w="12700">
            <a:solidFill>
              <a:srgbClr val="61BF9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APRÈS TRAVAUX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C31743-0D72-5009-3CC4-6F4BA1880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147" y="4021901"/>
            <a:ext cx="7742036" cy="580652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C02B791-FC92-A275-53EC-5F64CE52E6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31" y="1562099"/>
            <a:ext cx="9550391" cy="7162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7793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3">
            <a:extLst>
              <a:ext uri="{FF2B5EF4-FFF2-40B4-BE49-F238E27FC236}">
                <a16:creationId xmlns:a16="http://schemas.microsoft.com/office/drawing/2014/main" id="{B36A8CFE-A66A-B077-0D6E-1778E10AA987}"/>
              </a:ext>
            </a:extLst>
          </p:cNvPr>
          <p:cNvSpPr/>
          <p:nvPr/>
        </p:nvSpPr>
        <p:spPr>
          <a:xfrm>
            <a:off x="328832" y="1187922"/>
            <a:ext cx="17630336" cy="0"/>
          </a:xfrm>
          <a:prstGeom prst="line">
            <a:avLst/>
          </a:prstGeom>
          <a:ln w="28575" cap="rnd">
            <a:solidFill>
              <a:srgbClr val="61BF9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A2E33C0C-E388-AFB7-029E-402FDC95E2E0}"/>
              </a:ext>
            </a:extLst>
          </p:cNvPr>
          <p:cNvSpPr txBox="1"/>
          <p:nvPr/>
        </p:nvSpPr>
        <p:spPr>
          <a:xfrm>
            <a:off x="328832" y="342900"/>
            <a:ext cx="11017050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9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B1B1B"/>
                </a:solidFill>
                <a:effectLst/>
                <a:uLnTx/>
                <a:uFillTx/>
                <a:latin typeface="Roboto Bold"/>
                <a:ea typeface="+mn-ea"/>
                <a:cs typeface="+mn-cs"/>
              </a:rPr>
              <a:t>EXEMPLE D'INVESTISSEMENT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34872B-EAAE-BE38-55F5-4D2ACACA82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877" y="1374841"/>
            <a:ext cx="9928246" cy="8107594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97D2AE9-C106-BE52-908D-25A7D5571C60}"/>
              </a:ext>
            </a:extLst>
          </p:cNvPr>
          <p:cNvSpPr txBox="1"/>
          <p:nvPr/>
        </p:nvSpPr>
        <p:spPr>
          <a:xfrm>
            <a:off x="990600" y="2171700"/>
            <a:ext cx="2639448" cy="3847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Plan T5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Canela Text Regular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5F2F34-5F03-2741-6CAF-0FE2E0C7E5D1}"/>
              </a:ext>
            </a:extLst>
          </p:cNvPr>
          <p:cNvSpPr txBox="1"/>
          <p:nvPr/>
        </p:nvSpPr>
        <p:spPr>
          <a:xfrm>
            <a:off x="13661799" y="7388664"/>
            <a:ext cx="45295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Ghislain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28 ans, reconversion prof. (Menuisier)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4 ans de coloc, originaire de Versailles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B0CB2F-FE19-4E81-6D69-5D9F24E4D6A0}"/>
              </a:ext>
            </a:extLst>
          </p:cNvPr>
          <p:cNvSpPr txBox="1"/>
          <p:nvPr/>
        </p:nvSpPr>
        <p:spPr>
          <a:xfrm>
            <a:off x="9543240" y="9325468"/>
            <a:ext cx="2197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Valentin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32 ans, ingénieur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D68F6A-3AAB-200B-5E09-931A454741DC}"/>
              </a:ext>
            </a:extLst>
          </p:cNvPr>
          <p:cNvSpPr txBox="1"/>
          <p:nvPr/>
        </p:nvSpPr>
        <p:spPr>
          <a:xfrm>
            <a:off x="596419" y="8311994"/>
            <a:ext cx="34278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Dylan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27 ans, ingénieur en énergie,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3 ans de coloc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Originaire de Reims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7F3005-0D2D-0BFE-C434-3ED1AF461C4A}"/>
              </a:ext>
            </a:extLst>
          </p:cNvPr>
          <p:cNvSpPr txBox="1"/>
          <p:nvPr/>
        </p:nvSpPr>
        <p:spPr>
          <a:xfrm>
            <a:off x="-33715" y="6559004"/>
            <a:ext cx="46599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Margot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23 ans, étudiante en 1</a:t>
            </a:r>
            <a:r>
              <a:rPr kumimoji="0" lang="fr-FR" sz="1800" b="0" i="0" u="none" strike="noStrike" kern="1200" cap="none" spc="0" normalizeH="0" baseline="3000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ère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 année de Chimie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BF95"/>
              </a:buClr>
              <a:buSzPct val="150000"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61BF95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originaire de Bretagne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3E47650E-4622-EA40-5FA9-BE80A34A935E}"/>
              </a:ext>
            </a:extLst>
          </p:cNvPr>
          <p:cNvCxnSpPr/>
          <p:nvPr/>
        </p:nvCxnSpPr>
        <p:spPr>
          <a:xfrm>
            <a:off x="4024229" y="7388664"/>
            <a:ext cx="1385971" cy="650436"/>
          </a:xfrm>
          <a:prstGeom prst="straightConnector1">
            <a:avLst/>
          </a:prstGeom>
          <a:ln w="28575">
            <a:solidFill>
              <a:srgbClr val="61BF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E440CAD7-48FE-922E-9DFA-8B887A230ED6}"/>
              </a:ext>
            </a:extLst>
          </p:cNvPr>
          <p:cNvCxnSpPr>
            <a:cxnSpLocks/>
          </p:cNvCxnSpPr>
          <p:nvPr/>
        </p:nvCxnSpPr>
        <p:spPr>
          <a:xfrm flipV="1">
            <a:off x="3871829" y="8448642"/>
            <a:ext cx="3748171" cy="650436"/>
          </a:xfrm>
          <a:prstGeom prst="straightConnector1">
            <a:avLst/>
          </a:prstGeom>
          <a:ln w="28575">
            <a:solidFill>
              <a:srgbClr val="61BF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ED24643-EFC4-65B1-B0C3-50B0DB70F29E}"/>
              </a:ext>
            </a:extLst>
          </p:cNvPr>
          <p:cNvCxnSpPr>
            <a:cxnSpLocks/>
          </p:cNvCxnSpPr>
          <p:nvPr/>
        </p:nvCxnSpPr>
        <p:spPr>
          <a:xfrm flipH="1">
            <a:off x="12954000" y="8015287"/>
            <a:ext cx="812846" cy="0"/>
          </a:xfrm>
          <a:prstGeom prst="straightConnector1">
            <a:avLst/>
          </a:prstGeom>
          <a:ln w="28575">
            <a:solidFill>
              <a:srgbClr val="61BF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5ED3DCC6-32CF-B11A-35C4-84A0AA62F430}"/>
              </a:ext>
            </a:extLst>
          </p:cNvPr>
          <p:cNvCxnSpPr>
            <a:cxnSpLocks/>
          </p:cNvCxnSpPr>
          <p:nvPr/>
        </p:nvCxnSpPr>
        <p:spPr>
          <a:xfrm flipH="1" flipV="1">
            <a:off x="9982200" y="8678295"/>
            <a:ext cx="381000" cy="606173"/>
          </a:xfrm>
          <a:prstGeom prst="straightConnector1">
            <a:avLst/>
          </a:prstGeom>
          <a:ln w="28575">
            <a:solidFill>
              <a:srgbClr val="61BF9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1329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8F6232ED0CC04184DFB8ED547FA725" ma:contentTypeVersion="17" ma:contentTypeDescription="Crée un document." ma:contentTypeScope="" ma:versionID="0b0ac0a085df1ae320c9446553a5bb64">
  <xsd:schema xmlns:xsd="http://www.w3.org/2001/XMLSchema" xmlns:xs="http://www.w3.org/2001/XMLSchema" xmlns:p="http://schemas.microsoft.com/office/2006/metadata/properties" xmlns:ns2="e5a7c7b7-9af4-4f9c-ac17-c42da62e9ad1" xmlns:ns3="485db97f-5b85-404a-92c2-82b36caa9bf4" targetNamespace="http://schemas.microsoft.com/office/2006/metadata/properties" ma:root="true" ma:fieldsID="8e04e6c0656e30bff6efa26b4d2febc1" ns2:_="" ns3:_="">
    <xsd:import namespace="e5a7c7b7-9af4-4f9c-ac17-c42da62e9ad1"/>
    <xsd:import namespace="485db97f-5b85-404a-92c2-82b36caa9bf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7c7b7-9af4-4f9c-ac17-c42da62e9a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b53e8883-01cb-4398-8f79-4f5cd7e274f1}" ma:internalName="TaxCatchAll" ma:showField="CatchAllData" ma:web="e5a7c7b7-9af4-4f9c-ac17-c42da62e9a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db97f-5b85-404a-92c2-82b36caa9b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4d24c318-6ff1-4ce1-8bb6-658bc2f8c1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a7c7b7-9af4-4f9c-ac17-c42da62e9ad1" xsi:nil="true"/>
    <lcf76f155ced4ddcb4097134ff3c332f xmlns="485db97f-5b85-404a-92c2-82b36caa9bf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4EEC223-92E5-4014-8771-29CC3FD72F0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3BD670-939A-4615-8AB9-043EDC0435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a7c7b7-9af4-4f9c-ac17-c42da62e9ad1"/>
    <ds:schemaRef ds:uri="485db97f-5b85-404a-92c2-82b36caa9b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A459704-6B4F-4228-BDE9-D6A7AD0ECB17}">
  <ds:schemaRefs>
    <ds:schemaRef ds:uri="http://schemas.microsoft.com/office/2006/metadata/properties"/>
    <ds:schemaRef ds:uri="http://schemas.microsoft.com/office/infopath/2007/PartnerControls"/>
    <ds:schemaRef ds:uri="e5a7c7b7-9af4-4f9c-ac17-c42da62e9ad1"/>
    <ds:schemaRef ds:uri="485db97f-5b85-404a-92c2-82b36caa9bf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8007</TotalTime>
  <Words>152</Words>
  <Application>Microsoft Macintosh PowerPoint</Application>
  <PresentationFormat>Personnalisé</PresentationFormat>
  <Paragraphs>48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Calibri</vt:lpstr>
      <vt:lpstr>Roboto</vt:lpstr>
      <vt:lpstr>Roboto Bold</vt:lpstr>
      <vt:lpstr>Arial</vt:lpstr>
      <vt:lpstr>Avenir Next Demi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 Audit patrimonial_Sept21</dc:title>
  <dc:creator>Elisabeth</dc:creator>
  <cp:lastModifiedBy>Jérôme BEAUMONT</cp:lastModifiedBy>
  <cp:revision>101</cp:revision>
  <dcterms:created xsi:type="dcterms:W3CDTF">2006-08-16T00:00:00Z</dcterms:created>
  <dcterms:modified xsi:type="dcterms:W3CDTF">2025-09-25T09:38:29Z</dcterms:modified>
  <dc:identifier>DAEoNWXucIg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0x010100C88F6232ED0CC04184DFB8ED547FA725</vt:lpwstr>
  </property>
  <property fmtid="{D5CDD505-2E9C-101B-9397-08002B2CF9AE}" pid="3" name="MediaServiceImageTags">
    <vt:lpwstr/>
  </property>
</Properties>
</file>